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34"/>
  </p:notesMasterIdLst>
  <p:sldIdLst>
    <p:sldId id="256" r:id="rId3"/>
    <p:sldId id="257" r:id="rId4"/>
    <p:sldId id="258" r:id="rId5"/>
    <p:sldId id="283" r:id="rId6"/>
    <p:sldId id="284" r:id="rId7"/>
    <p:sldId id="288" r:id="rId8"/>
    <p:sldId id="289" r:id="rId9"/>
    <p:sldId id="287" r:id="rId10"/>
    <p:sldId id="285" r:id="rId11"/>
    <p:sldId id="290" r:id="rId12"/>
    <p:sldId id="286" r:id="rId13"/>
    <p:sldId id="291" r:id="rId14"/>
    <p:sldId id="292" r:id="rId15"/>
    <p:sldId id="293" r:id="rId16"/>
    <p:sldId id="309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>
      <p:cViewPr varScale="1">
        <p:scale>
          <a:sx n="64" d="100"/>
          <a:sy n="64" d="100"/>
        </p:scale>
        <p:origin x="66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5/20/2015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E3B46149-A9C5-4891-9BD3-236B1D4484EF}" type="datetime8">
              <a:rPr lang="en-US" smtClean="0"/>
              <a:t>5/20/2015 9:30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5297-2258-4D7C-8A94-6001DAA670C7}" type="datetime8">
              <a:rPr lang="en-US" smtClean="0">
                <a:solidFill>
                  <a:schemeClr val="tx2"/>
                </a:solidFill>
              </a:rPr>
              <a:t>5/20/2015 9:30 PM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5C52AF5-EA7F-4FFC-9B6C-8AA50A90AF0A}" type="datetime8">
              <a:rPr lang="en-US" smtClean="0">
                <a:solidFill>
                  <a:schemeClr val="tx2"/>
                </a:solidFill>
              </a:rPr>
              <a:t>5/20/2015 9:30 PM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108D-9B0D-4566-9D0B-443FCA7F28DA}" type="datetime8">
              <a:rPr lang="en-US" smtClean="0"/>
              <a:t>5/20/2015 9:30 PM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D7D50-6F63-4EE2-AD7B-196423EB079C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400B125-5731-476E-8A03-79BFDA7A3C53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BFE327D-00F0-4598-93D6-A2356A07B4A8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263C-E136-411F-91CA-172AAE0E6F74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964-1B2D-4C03-BBD5-5FEBBE54C498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EC57-14C6-4791-95A7-D5F5BA39381A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5F5A1D4-071B-41CC-9B87-DD8CAA46D854}" type="datetime8">
              <a:rPr lang="en-US" smtClean="0"/>
              <a:t>5/20/2015 9:30 PM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3BDCC6C9-C441-4256-BE65-AE6747BF52C6}" type="datetime8">
              <a:rPr lang="en-US" smtClean="0">
                <a:solidFill>
                  <a:schemeClr val="tx2"/>
                </a:solidFill>
              </a:rPr>
              <a:t>5/20/2015 9:30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eb.eecs.umich.edu/~silvio/teaching/EECS598/lectures/lecture10_1.pdf" TargetMode="External"/><Relationship Id="rId13" Type="http://schemas.openxmlformats.org/officeDocument/2006/relationships/hyperlink" Target="http://pages.cs.wisc.edu/~csverma/CS766_09/ImageMosaic/imagemosaic.html" TargetMode="External"/><Relationship Id="rId3" Type="http://schemas.openxmlformats.org/officeDocument/2006/relationships/hyperlink" Target="http://en.wikipedia.org/wiki/Image_stitching" TargetMode="External"/><Relationship Id="rId7" Type="http://schemas.openxmlformats.org/officeDocument/2006/relationships/hyperlink" Target="https://www.youtube.com/watch?v=NPcMS49V5hg" TargetMode="External"/><Relationship Id="rId12" Type="http://schemas.openxmlformats.org/officeDocument/2006/relationships/hyperlink" Target="http://www.cs.toronto.edu/~jepson/csc320/notes/pyramid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fu-berlin.de/lehre/SS09/CV/uebungen/uebung09/SIFT.pdf" TargetMode="External"/><Relationship Id="rId11" Type="http://schemas.openxmlformats.org/officeDocument/2006/relationships/hyperlink" Target="http://graphics.cs.cmu.edu/courses/15-463/2005_fall/www/Lectures/Pyramids.pdf" TargetMode="External"/><Relationship Id="rId5" Type="http://schemas.openxmlformats.org/officeDocument/2006/relationships/hyperlink" Target="http://www.mathworks.com/help/vision/examples/feature-based-panoramic-image-stitching.html" TargetMode="External"/><Relationship Id="rId10" Type="http://schemas.openxmlformats.org/officeDocument/2006/relationships/hyperlink" Target="http://www.cse.yorku.ca/~kosta/CompVis_Notes/ransac.pdf" TargetMode="External"/><Relationship Id="rId4" Type="http://schemas.openxmlformats.org/officeDocument/2006/relationships/hyperlink" Target="http://en.wikipedia.org/wiki/Inpainting" TargetMode="External"/><Relationship Id="rId9" Type="http://schemas.openxmlformats.org/officeDocument/2006/relationships/hyperlink" Target="http://en.wikipedia.org/wiki/RANSA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295400"/>
            <a:ext cx="6705600" cy="2387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Stitching and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631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6324600" y="4648200"/>
            <a:ext cx="25908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Sayantan Sarkar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RANSAC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Fit a model using a random subset of </a:t>
            </a:r>
            <a:r>
              <a:rPr lang="en-US" dirty="0" err="1" smtClean="0"/>
              <a:t>datapoints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Find how many points in the whole dataset it this model within a tolerance value.</a:t>
            </a:r>
          </a:p>
          <a:p>
            <a:r>
              <a:rPr lang="en-US" dirty="0" smtClean="0"/>
              <a:t>If enough points fit then return this model or keep track of the best model o far and return it when a predetermined number of iterations are over.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Image Blending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Laplacian</a:t>
            </a:r>
            <a:r>
              <a:rPr lang="en-US" dirty="0"/>
              <a:t> Pyramid Blending </a:t>
            </a:r>
            <a:r>
              <a:rPr lang="en-US" dirty="0" smtClean="0"/>
              <a:t>technique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Laplacian</a:t>
            </a:r>
            <a:r>
              <a:rPr lang="en-US" dirty="0" smtClean="0"/>
              <a:t> pyramid</a:t>
            </a:r>
          </a:p>
          <a:p>
            <a:r>
              <a:rPr lang="en-US" dirty="0" smtClean="0"/>
              <a:t>Blend the images at each level</a:t>
            </a:r>
          </a:p>
          <a:p>
            <a:r>
              <a:rPr lang="en-US" dirty="0" smtClean="0"/>
              <a:t>Reconstruct by back tracking up the pyramid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9" y="2362200"/>
            <a:ext cx="2895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34" y="2335966"/>
            <a:ext cx="2968487" cy="2845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44" y="2388433"/>
            <a:ext cx="2378314" cy="27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Stitching: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 Modes were implemented. Mode 1 fused 2 images. Mode 2 fuses frames from a video to get the panorama.</a:t>
            </a:r>
          </a:p>
          <a:p>
            <a:r>
              <a:rPr lang="en-US" dirty="0" smtClean="0"/>
              <a:t>2 Implementations both in MATLAB: 1</a:t>
            </a:r>
            <a:r>
              <a:rPr lang="en-US" baseline="30000" dirty="0" smtClean="0"/>
              <a:t>st</a:t>
            </a:r>
            <a:r>
              <a:rPr lang="en-US" dirty="0" smtClean="0"/>
              <a:t> is the pipeline I described, the second is using MATLAB’s inbuilt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Left: Inbuilt functions, Right: My pipeline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6" y="2133600"/>
            <a:ext cx="3883152" cy="4175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48" y="2133600"/>
            <a:ext cx="471424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Left: Inbuilt functions, Right: My pipeline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4" y="2209799"/>
            <a:ext cx="3686956" cy="4490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1" y="2133600"/>
            <a:ext cx="398545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Stitching rotated images and images of different scales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57400"/>
            <a:ext cx="4076700" cy="4223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7" y="2057400"/>
            <a:ext cx="413775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endParaRPr lang="en-US" dirty="0"/>
          </a:p>
        </p:txBody>
      </p:sp>
      <p:pic>
        <p:nvPicPr>
          <p:cNvPr id="7" name="vi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562101"/>
            <a:ext cx="4064267" cy="228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" y="3941886"/>
            <a:ext cx="9144000" cy="2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 smtClean="0"/>
              <a:t>Inpainting</a:t>
            </a:r>
            <a:r>
              <a:rPr lang="en-US" dirty="0" smtClean="0"/>
              <a:t>: 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 is the process of reconstructing lost or deteriorated parts of 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Useful for </a:t>
            </a:r>
          </a:p>
          <a:p>
            <a:pPr lvl="1"/>
            <a:r>
              <a:rPr lang="en-US" dirty="0" smtClean="0"/>
              <a:t>Restoring old and damaged images</a:t>
            </a:r>
          </a:p>
          <a:p>
            <a:pPr lvl="1"/>
            <a:r>
              <a:rPr lang="en-US" dirty="0" smtClean="0"/>
              <a:t>Restore pixels lost during transmission</a:t>
            </a:r>
          </a:p>
          <a:p>
            <a:pPr lvl="1"/>
            <a:r>
              <a:rPr lang="en-US" dirty="0" smtClean="0"/>
              <a:t>Remove unwanted objects from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Implemented Exemplar based </a:t>
            </a:r>
            <a:r>
              <a:rPr lang="en-US" dirty="0" err="1" smtClean="0"/>
              <a:t>Inpainting</a:t>
            </a:r>
            <a:r>
              <a:rPr lang="en-US" dirty="0" smtClean="0"/>
              <a:t> as described by </a:t>
            </a:r>
            <a:r>
              <a:rPr lang="en-US" dirty="0" err="1" smtClean="0"/>
              <a:t>Criminisi</a:t>
            </a:r>
            <a:r>
              <a:rPr lang="en-US" dirty="0" smtClean="0"/>
              <a:t>, Perez and </a:t>
            </a:r>
            <a:r>
              <a:rPr lang="en-US" dirty="0" err="1" smtClean="0"/>
              <a:t>Toyoma</a:t>
            </a:r>
            <a:endParaRPr lang="en-US" dirty="0" smtClean="0"/>
          </a:p>
          <a:p>
            <a:r>
              <a:rPr lang="en-US" dirty="0" smtClean="0"/>
              <a:t>Find a priority point in the fill front using data and confidence term. Data term supports propagation of </a:t>
            </a:r>
            <a:r>
              <a:rPr lang="en-US" dirty="0" err="1" smtClean="0"/>
              <a:t>isophotes</a:t>
            </a:r>
            <a:r>
              <a:rPr lang="en-US" dirty="0" smtClean="0"/>
              <a:t>, confidence term supports a concentric fill order</a:t>
            </a:r>
          </a:p>
          <a:p>
            <a:r>
              <a:rPr lang="en-US" dirty="0" smtClean="0"/>
              <a:t>Find a patch in the source region that best matches the priority patch and fill it using that.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11769"/>
            <a:ext cx="1933845" cy="1533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311769"/>
            <a:ext cx="4878039" cy="13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</a:t>
            </a:r>
            <a:r>
              <a:rPr lang="en-US" dirty="0"/>
              <a:t>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06" y="1600200"/>
            <a:ext cx="3189138" cy="4495800"/>
          </a:xfrm>
        </p:spPr>
      </p:pic>
    </p:spTree>
    <p:extLst>
      <p:ext uri="{BB962C8B-B14F-4D97-AF65-F5344CB8AC3E}">
        <p14:creationId xmlns:p14="http://schemas.microsoft.com/office/powerpoint/2010/main" val="76079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 Stitching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Equalization</a:t>
            </a:r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smtClean="0"/>
              <a:t>RANSAC</a:t>
            </a:r>
          </a:p>
          <a:p>
            <a:pPr lvl="1"/>
            <a:r>
              <a:rPr lang="en-US" dirty="0"/>
              <a:t>Image </a:t>
            </a:r>
            <a:r>
              <a:rPr lang="en-US" dirty="0" smtClean="0"/>
              <a:t>Blending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Results</a:t>
            </a:r>
          </a:p>
          <a:p>
            <a:r>
              <a:rPr lang="en-US" dirty="0" smtClean="0"/>
              <a:t>Image </a:t>
            </a:r>
            <a:r>
              <a:rPr lang="en-US" dirty="0" err="1" smtClean="0"/>
              <a:t>Inpainting</a:t>
            </a:r>
            <a:endParaRPr lang="en-US" dirty="0" smtClean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Android</a:t>
            </a:r>
          </a:p>
          <a:p>
            <a:r>
              <a:rPr lang="en-US" dirty="0" smtClean="0"/>
              <a:t>References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in C++ (using </a:t>
            </a:r>
            <a:r>
              <a:rPr lang="en-US" dirty="0" err="1" smtClean="0"/>
              <a:t>OpenCV</a:t>
            </a:r>
            <a:r>
              <a:rPr lang="en-US" dirty="0" smtClean="0"/>
              <a:t>) in Windows</a:t>
            </a:r>
          </a:p>
          <a:p>
            <a:r>
              <a:rPr lang="en-US" dirty="0" smtClean="0"/>
              <a:t>3 modes were implemented</a:t>
            </a:r>
          </a:p>
          <a:p>
            <a:pPr lvl="1"/>
            <a:r>
              <a:rPr lang="en-US" sz="2900" dirty="0"/>
              <a:t>Mode 1: Polygon </a:t>
            </a:r>
            <a:r>
              <a:rPr lang="en-US" sz="2900" dirty="0" smtClean="0"/>
              <a:t>Mask</a:t>
            </a:r>
          </a:p>
          <a:p>
            <a:pPr lvl="2"/>
            <a:r>
              <a:rPr lang="en-US" dirty="0" smtClean="0"/>
              <a:t>Left click to define vertices of a polygon which form a mask</a:t>
            </a:r>
          </a:p>
          <a:p>
            <a:pPr lvl="2"/>
            <a:r>
              <a:rPr lang="en-US" dirty="0" smtClean="0"/>
              <a:t>Useful for object removal</a:t>
            </a:r>
          </a:p>
          <a:p>
            <a:pPr lvl="1"/>
            <a:r>
              <a:rPr lang="en-US" sz="2900" dirty="0"/>
              <a:t>Mode 2: </a:t>
            </a:r>
            <a:r>
              <a:rPr lang="en-US" sz="2900" dirty="0" err="1"/>
              <a:t>Thresholding</a:t>
            </a:r>
            <a:r>
              <a:rPr lang="en-US" sz="2900" dirty="0"/>
              <a:t> in Polygon </a:t>
            </a:r>
            <a:r>
              <a:rPr lang="en-US" sz="2900" dirty="0" smtClean="0"/>
              <a:t>Mask</a:t>
            </a:r>
          </a:p>
          <a:p>
            <a:pPr lvl="2"/>
            <a:r>
              <a:rPr lang="en-US" dirty="0" smtClean="0"/>
              <a:t>Left click to define vertices of a polygon that bounds a region of interest</a:t>
            </a:r>
          </a:p>
          <a:p>
            <a:pPr lvl="2"/>
            <a:r>
              <a:rPr lang="en-US" dirty="0" smtClean="0"/>
              <a:t>Right click a point that is in the background and is to be removed</a:t>
            </a:r>
          </a:p>
          <a:p>
            <a:pPr lvl="2"/>
            <a:r>
              <a:rPr lang="en-US" dirty="0" err="1" smtClean="0"/>
              <a:t>Thresholding</a:t>
            </a:r>
            <a:r>
              <a:rPr lang="en-US" dirty="0" smtClean="0"/>
              <a:t> is applied to infer a mask</a:t>
            </a:r>
          </a:p>
          <a:p>
            <a:pPr lvl="2"/>
            <a:r>
              <a:rPr lang="en-US" dirty="0" smtClean="0"/>
              <a:t>Useful to define complex masks (</a:t>
            </a:r>
            <a:r>
              <a:rPr lang="en-US" dirty="0" err="1" smtClean="0"/>
              <a:t>eg</a:t>
            </a:r>
            <a:r>
              <a:rPr lang="en-US" dirty="0" smtClean="0"/>
              <a:t> for timestamp removal)</a:t>
            </a:r>
            <a:endParaRPr lang="en-US" dirty="0"/>
          </a:p>
          <a:p>
            <a:pPr lvl="1"/>
            <a:r>
              <a:rPr lang="en-US" sz="2900" dirty="0"/>
              <a:t>Mode 3. Global </a:t>
            </a:r>
            <a:r>
              <a:rPr lang="en-US" sz="2900" dirty="0" err="1" smtClean="0"/>
              <a:t>inpainting</a:t>
            </a:r>
            <a:endParaRPr lang="en-US" sz="2900" dirty="0" smtClean="0"/>
          </a:p>
          <a:p>
            <a:pPr lvl="2"/>
            <a:r>
              <a:rPr lang="en-US" dirty="0" smtClean="0"/>
              <a:t>Control + left click on a point and all points with similar </a:t>
            </a:r>
            <a:r>
              <a:rPr lang="en-US" dirty="0" err="1" smtClean="0"/>
              <a:t>colour</a:t>
            </a:r>
            <a:r>
              <a:rPr lang="en-US" dirty="0" smtClean="0"/>
              <a:t> are considered part of </a:t>
            </a:r>
          </a:p>
          <a:p>
            <a:pPr lvl="2"/>
            <a:r>
              <a:rPr lang="en-US" dirty="0" smtClean="0"/>
              <a:t>Useful to define multiple regions in one shot</a:t>
            </a:r>
            <a:endParaRPr lang="en-US" dirty="0"/>
          </a:p>
          <a:p>
            <a:pPr lvl="1"/>
            <a:endParaRPr lang="en-US" sz="29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65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Results: Mode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Isophote</a:t>
            </a:r>
            <a:r>
              <a:rPr lang="en-US" dirty="0" smtClean="0"/>
              <a:t> Propagation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286000"/>
            <a:ext cx="6533349" cy="2284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4699960"/>
            <a:ext cx="6447607" cy="16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Isophote</a:t>
            </a:r>
            <a:r>
              <a:rPr lang="en-US" dirty="0"/>
              <a:t> Propagation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1" y="2413000"/>
            <a:ext cx="7948246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5" y="4393729"/>
            <a:ext cx="8261333" cy="17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Object removal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" y="2381104"/>
            <a:ext cx="8326012" cy="2095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5" y="4624246"/>
            <a:ext cx="856417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smtClean="0"/>
              <a:t>removal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1" y="2209800"/>
            <a:ext cx="7813073" cy="142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5" y="4245452"/>
            <a:ext cx="7939304" cy="16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Texture Generation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3" y="2590800"/>
            <a:ext cx="7268663" cy="17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2172094"/>
            <a:ext cx="8432381" cy="4000106"/>
          </a:xfrm>
        </p:spPr>
      </p:pic>
    </p:spTree>
    <p:extLst>
      <p:ext uri="{BB962C8B-B14F-4D97-AF65-F5344CB8AC3E}">
        <p14:creationId xmlns:p14="http://schemas.microsoft.com/office/powerpoint/2010/main" val="82026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8" y="1600199"/>
            <a:ext cx="7411370" cy="4995813"/>
          </a:xfrm>
        </p:spPr>
      </p:pic>
    </p:spTree>
    <p:extLst>
      <p:ext uri="{BB962C8B-B14F-4D97-AF65-F5344CB8AC3E}">
        <p14:creationId xmlns:p14="http://schemas.microsoft.com/office/powerpoint/2010/main" val="3748966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39590" cy="5257800"/>
          </a:xfrm>
        </p:spPr>
      </p:pic>
    </p:spTree>
    <p:extLst>
      <p:ext uri="{BB962C8B-B14F-4D97-AF65-F5344CB8AC3E}">
        <p14:creationId xmlns:p14="http://schemas.microsoft.com/office/powerpoint/2010/main" val="72284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17947"/>
            <a:ext cx="5234622" cy="5106949"/>
          </a:xfrm>
        </p:spPr>
      </p:pic>
    </p:spTree>
    <p:extLst>
      <p:ext uri="{BB962C8B-B14F-4D97-AF65-F5344CB8AC3E}">
        <p14:creationId xmlns:p14="http://schemas.microsoft.com/office/powerpoint/2010/main" val="387823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Stitching: Introduction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Image Stitching is used to create wide angle panoramas out of multiple images, which capture a scene from multiple viewpoints which have overlapping portions.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05199"/>
            <a:ext cx="8004048" cy="3037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Android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Also developed an app in android to do </a:t>
            </a:r>
            <a:r>
              <a:rPr lang="en-US" dirty="0" err="1" smtClean="0"/>
              <a:t>inpainting</a:t>
            </a:r>
            <a:r>
              <a:rPr lang="en-US" dirty="0" smtClean="0"/>
              <a:t> using inbuilt functions in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User can select a rectangular region of interest. Otsu’s </a:t>
            </a:r>
            <a:r>
              <a:rPr lang="en-US" dirty="0" err="1" smtClean="0"/>
              <a:t>Thresholding</a:t>
            </a:r>
            <a:r>
              <a:rPr lang="en-US" dirty="0" smtClean="0"/>
              <a:t> is performed that gives a mask. Then </a:t>
            </a:r>
            <a:r>
              <a:rPr lang="en-US" dirty="0" err="1" smtClean="0"/>
              <a:t>inpainting</a:t>
            </a:r>
            <a:r>
              <a:rPr lang="en-US" dirty="0" smtClean="0"/>
              <a:t> is done.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657600"/>
            <a:ext cx="880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51816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General</a:t>
            </a:r>
          </a:p>
          <a:p>
            <a:pPr lvl="1"/>
            <a:r>
              <a:rPr lang="en-US" sz="1700" dirty="0"/>
              <a:t>[1] </a:t>
            </a:r>
            <a:r>
              <a:rPr lang="en-US" sz="1700" u="sng" dirty="0">
                <a:hlinkClick r:id="rId3"/>
              </a:rPr>
              <a:t>http://en.wikipedia.org/wiki/Image_stitching</a:t>
            </a:r>
            <a:endParaRPr lang="en-US" sz="1700" dirty="0"/>
          </a:p>
          <a:p>
            <a:pPr lvl="1"/>
            <a:r>
              <a:rPr lang="en-US" sz="1700" dirty="0"/>
              <a:t>[2] </a:t>
            </a:r>
            <a:r>
              <a:rPr lang="en-US" sz="1700" u="sng" dirty="0">
                <a:hlinkClick r:id="rId4"/>
              </a:rPr>
              <a:t>http://en.wikipedia.org/wiki/Inpainting</a:t>
            </a:r>
            <a:endParaRPr lang="en-US" sz="1700" dirty="0"/>
          </a:p>
          <a:p>
            <a:pPr lvl="1"/>
            <a:r>
              <a:rPr lang="en-US" sz="1700" dirty="0"/>
              <a:t>[3] </a:t>
            </a:r>
            <a:r>
              <a:rPr lang="en-US" sz="1700" dirty="0" err="1"/>
              <a:t>Szeliski</a:t>
            </a:r>
            <a:r>
              <a:rPr lang="en-US" sz="1700" dirty="0"/>
              <a:t>, Richard. "Image alignment and stitching: A tutorial." Foundations and Trends® in Computer Graphics and Vision 2.1 (2006): 1-104.</a:t>
            </a:r>
          </a:p>
          <a:p>
            <a:pPr lvl="1"/>
            <a:r>
              <a:rPr lang="en-US" sz="1700" dirty="0"/>
              <a:t>[4] </a:t>
            </a:r>
            <a:r>
              <a:rPr lang="en-US" sz="1700" u="sng" dirty="0">
                <a:hlinkClick r:id="rId5"/>
              </a:rPr>
              <a:t>http://www.mathworks.com/help/vision/examples/feature-based-panoramic-image-stitching.html</a:t>
            </a:r>
            <a:endParaRPr lang="en-US" sz="1700" dirty="0"/>
          </a:p>
          <a:p>
            <a:r>
              <a:rPr lang="en-US" sz="2000" dirty="0"/>
              <a:t>SIFT</a:t>
            </a:r>
          </a:p>
          <a:p>
            <a:pPr lvl="1"/>
            <a:r>
              <a:rPr lang="en-US" sz="1700" dirty="0"/>
              <a:t>[5] </a:t>
            </a:r>
            <a:r>
              <a:rPr lang="en-US" sz="1700" u="sng" dirty="0">
                <a:hlinkClick r:id="rId6"/>
              </a:rPr>
              <a:t>http://www.inf.fu-berlin.de/lehre/SS09/CV/uebungen/uebung09/SIFT.pdf</a:t>
            </a:r>
            <a:endParaRPr lang="en-US" sz="1700" dirty="0"/>
          </a:p>
          <a:p>
            <a:pPr lvl="1"/>
            <a:r>
              <a:rPr lang="en-US" sz="1700" dirty="0"/>
              <a:t>[6] </a:t>
            </a:r>
            <a:r>
              <a:rPr lang="en-US" sz="1700" u="sng" dirty="0">
                <a:hlinkClick r:id="rId7"/>
              </a:rPr>
              <a:t>https://www.youtube.com/watch?v=NPcMS49V5hg</a:t>
            </a:r>
            <a:endParaRPr lang="en-US" sz="1700" dirty="0"/>
          </a:p>
          <a:p>
            <a:pPr lvl="1"/>
            <a:r>
              <a:rPr lang="en-US" sz="1700" dirty="0"/>
              <a:t>[7] </a:t>
            </a:r>
            <a:r>
              <a:rPr lang="en-US" sz="1700" u="sng" dirty="0">
                <a:hlinkClick r:id="rId8"/>
              </a:rPr>
              <a:t>http://web.eecs.umich.edu/~silvio/teaching/EECS598/lectures/lecture10_1.pdf</a:t>
            </a:r>
            <a:endParaRPr lang="en-US" sz="1700" dirty="0"/>
          </a:p>
          <a:p>
            <a:r>
              <a:rPr lang="en-US" sz="2000" dirty="0"/>
              <a:t>RANSAC</a:t>
            </a:r>
          </a:p>
          <a:p>
            <a:pPr lvl="1"/>
            <a:r>
              <a:rPr lang="en-US" sz="1700" dirty="0"/>
              <a:t>[8] </a:t>
            </a:r>
            <a:r>
              <a:rPr lang="en-US" sz="1700" u="sng" dirty="0">
                <a:hlinkClick r:id="rId9"/>
              </a:rPr>
              <a:t>http://en.wikipedia.org/wiki/RANSAC</a:t>
            </a:r>
            <a:endParaRPr lang="en-US" sz="1700" dirty="0"/>
          </a:p>
          <a:p>
            <a:pPr lvl="1"/>
            <a:r>
              <a:rPr lang="en-US" sz="1700" dirty="0"/>
              <a:t>[9] </a:t>
            </a:r>
            <a:r>
              <a:rPr lang="en-US" sz="1700" u="sng" dirty="0">
                <a:hlinkClick r:id="rId10"/>
              </a:rPr>
              <a:t>http://www.cse.yorku.ca/~kosta/CompVis_Notes/ransac.pdf</a:t>
            </a:r>
            <a:endParaRPr lang="en-US" sz="1700" dirty="0"/>
          </a:p>
          <a:p>
            <a:r>
              <a:rPr lang="en-US" sz="2000" dirty="0"/>
              <a:t>Blending</a:t>
            </a:r>
          </a:p>
          <a:p>
            <a:pPr lvl="1"/>
            <a:r>
              <a:rPr lang="en-US" sz="1700" dirty="0"/>
              <a:t>[10] </a:t>
            </a:r>
            <a:r>
              <a:rPr lang="en-US" sz="1700" u="sng" dirty="0">
                <a:hlinkClick r:id="rId11"/>
              </a:rPr>
              <a:t>http://graphics.cs.cmu.edu/courses/15-463/2005_fall/www/Lectures/Pyramids.pdf</a:t>
            </a:r>
            <a:endParaRPr lang="en-US" sz="1700" dirty="0"/>
          </a:p>
          <a:p>
            <a:pPr lvl="1"/>
            <a:r>
              <a:rPr lang="en-US" sz="1700" dirty="0"/>
              <a:t>[11] </a:t>
            </a:r>
            <a:r>
              <a:rPr lang="en-US" sz="1700" u="sng" dirty="0">
                <a:hlinkClick r:id="rId12"/>
              </a:rPr>
              <a:t>http://www.cs.toronto.edu/~jepson/csc320/notes/pyramids.pdf</a:t>
            </a:r>
            <a:endParaRPr lang="en-US" sz="1700" dirty="0"/>
          </a:p>
          <a:p>
            <a:pPr lvl="1"/>
            <a:r>
              <a:rPr lang="en-US" sz="1700" dirty="0"/>
              <a:t>[12] Burt, P. J. and </a:t>
            </a:r>
            <a:r>
              <a:rPr lang="en-US" sz="1700" dirty="0" err="1"/>
              <a:t>Adelson</a:t>
            </a:r>
            <a:r>
              <a:rPr lang="en-US" sz="1700" dirty="0"/>
              <a:t>, E. H., A </a:t>
            </a:r>
            <a:r>
              <a:rPr lang="en-US" sz="1700" dirty="0" err="1"/>
              <a:t>multiresolution</a:t>
            </a:r>
            <a:r>
              <a:rPr lang="en-US" sz="1700" dirty="0"/>
              <a:t> spline with applications to image mosaics, ACM Transactions on Graphics, 42(4), October 1983, 217-236</a:t>
            </a:r>
          </a:p>
          <a:p>
            <a:pPr lvl="1"/>
            <a:r>
              <a:rPr lang="en-US" sz="1700" dirty="0"/>
              <a:t>[13] </a:t>
            </a:r>
            <a:r>
              <a:rPr lang="en-US" sz="1700" u="sng" dirty="0">
                <a:hlinkClick r:id="rId13"/>
              </a:rPr>
              <a:t>http://pages.cs.wisc.edu/~csverma/CS766_09/ImageMosaic/imagemosaic.html</a:t>
            </a:r>
            <a:endParaRPr lang="en-US" sz="1700" dirty="0"/>
          </a:p>
          <a:p>
            <a:r>
              <a:rPr lang="en-US" sz="2000" dirty="0" err="1"/>
              <a:t>Inpainting</a:t>
            </a:r>
            <a:endParaRPr lang="en-US" sz="2000" dirty="0"/>
          </a:p>
          <a:p>
            <a:pPr lvl="1"/>
            <a:r>
              <a:rPr lang="en-US" sz="1700" dirty="0"/>
              <a:t>[14] Toyama, C. E., </a:t>
            </a:r>
            <a:r>
              <a:rPr lang="en-US" sz="1700" dirty="0" err="1"/>
              <a:t>Criminisi</a:t>
            </a:r>
            <a:r>
              <a:rPr lang="en-US" sz="1700" dirty="0"/>
              <a:t>, A., Pérez, P., &amp; Toyama, K. (2003). Object removal by exemplar-based </a:t>
            </a:r>
            <a:r>
              <a:rPr lang="en-US" sz="1700" dirty="0" err="1"/>
              <a:t>inpainting</a:t>
            </a:r>
            <a:r>
              <a:rPr lang="en-US" sz="17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Equalization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2 images, we may want to equalize them if necessary.</a:t>
            </a:r>
          </a:p>
          <a:p>
            <a:r>
              <a:rPr lang="en-US" dirty="0" smtClean="0"/>
              <a:t>Equalization is done in the V channel of HSV </a:t>
            </a:r>
            <a:r>
              <a:rPr lang="en-US" dirty="0" err="1" smtClean="0"/>
              <a:t>colour</a:t>
            </a:r>
            <a:r>
              <a:rPr lang="en-US" dirty="0" smtClean="0"/>
              <a:t> model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49160"/>
            <a:ext cx="5029200" cy="27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SIFT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Scale-Invariant Feature Transform (SIFT) is a very popular computer vision algorithm to detect and describe local </a:t>
                </a:r>
                <a:r>
                  <a:rPr lang="en-US" dirty="0" err="1"/>
                  <a:t>keypoints</a:t>
                </a:r>
                <a:r>
                  <a:rPr lang="en-US" dirty="0"/>
                  <a:t> in images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We take the image and apply Gaussian filter to it for increasing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. Then we take the difference to approximate the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 err="1" smtClean="0"/>
                  <a:t>downsample</a:t>
                </a:r>
                <a:r>
                  <a:rPr lang="en-US" dirty="0" smtClean="0"/>
                  <a:t> the image and get</a:t>
                </a:r>
                <a:br>
                  <a:rPr lang="en-US" dirty="0" smtClean="0"/>
                </a:br>
                <a:r>
                  <a:rPr lang="en-US" dirty="0" smtClean="0"/>
                  <a:t>a new octave, where we again find </a:t>
                </a:r>
                <a:br>
                  <a:rPr lang="en-US" dirty="0" smtClean="0"/>
                </a:br>
                <a:r>
                  <a:rPr lang="en-US" dirty="0" err="1" smtClean="0"/>
                  <a:t>Laplacians</a:t>
                </a:r>
                <a:r>
                  <a:rPr lang="en-US" dirty="0" smtClean="0"/>
                  <a:t> for different levels</a:t>
                </a:r>
              </a:p>
              <a:p>
                <a:r>
                  <a:rPr lang="en-US" dirty="0" smtClean="0"/>
                  <a:t>Thus we construct our scale space</a:t>
                </a:r>
                <a:br>
                  <a:rPr lang="en-US" dirty="0" smtClean="0"/>
                </a:br>
                <a:r>
                  <a:rPr lang="en-US" dirty="0" smtClean="0"/>
                  <a:t> pyramid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374" t="-2307" b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733800"/>
            <a:ext cx="305438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SIFT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find </a:t>
            </a:r>
            <a:r>
              <a:rPr lang="en-US" dirty="0" err="1" smtClean="0"/>
              <a:t>extrema</a:t>
            </a:r>
            <a:r>
              <a:rPr lang="en-US" dirty="0" smtClean="0"/>
              <a:t> points in the </a:t>
            </a:r>
            <a:r>
              <a:rPr lang="en-US" dirty="0" err="1" smtClean="0"/>
              <a:t>Laplacians</a:t>
            </a:r>
            <a:r>
              <a:rPr lang="en-US" dirty="0" smtClean="0"/>
              <a:t> by comparing a point to its </a:t>
            </a:r>
            <a:r>
              <a:rPr lang="en-US" dirty="0" err="1" smtClean="0"/>
              <a:t>neighbours</a:t>
            </a:r>
            <a:r>
              <a:rPr lang="en-US" dirty="0" smtClean="0"/>
              <a:t> and also to the points a level above and below</a:t>
            </a:r>
          </a:p>
          <a:p>
            <a:r>
              <a:rPr lang="en-US" dirty="0" smtClean="0"/>
              <a:t>Sub pixel correction and </a:t>
            </a:r>
            <a:r>
              <a:rPr lang="en-US" dirty="0" err="1" smtClean="0"/>
              <a:t>thresholding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applied to remove false </a:t>
            </a:r>
            <a:r>
              <a:rPr lang="en-US" dirty="0" err="1" smtClean="0"/>
              <a:t>keypoints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44" y="2514600"/>
            <a:ext cx="2251804" cy="18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SIFT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SIFT features are calculated on the remaining </a:t>
            </a:r>
            <a:r>
              <a:rPr lang="en-US" dirty="0" err="1" smtClean="0"/>
              <a:t>keypoints</a:t>
            </a:r>
            <a:endParaRPr lang="en-US" dirty="0" smtClean="0"/>
          </a:p>
          <a:p>
            <a:r>
              <a:rPr lang="en-US" dirty="0" smtClean="0"/>
              <a:t>SIFT features are basically a histogram of orientations of gradient angles weighted by their magnitudes and a Gaussian window in a rotated window.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971217"/>
            <a:ext cx="5742240" cy="2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3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SIFT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65" y="2152862"/>
            <a:ext cx="4847619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2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RANSAC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Random Sampling Consensus is an iterative non deterministic algorithm to estimate parameters in a mathematical model from a set of observed data which may contain outliers. </a:t>
            </a:r>
            <a:endParaRPr lang="en-US" dirty="0" smtClean="0"/>
          </a:p>
          <a:p>
            <a:r>
              <a:rPr lang="en-US" dirty="0"/>
              <a:t>In our setting we need at least 4 points to fit (using least squares solution) the model using the projective geometry equation.</a:t>
            </a:r>
          </a:p>
        </p:txBody>
      </p:sp>
    </p:spTree>
    <p:extLst>
      <p:ext uri="{BB962C8B-B14F-4D97-AF65-F5344CB8AC3E}">
        <p14:creationId xmlns:p14="http://schemas.microsoft.com/office/powerpoint/2010/main" val="3378840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000B0E-F247-42DE-B4C8-953FA5582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presentation</Template>
  <TotalTime>0</TotalTime>
  <Words>851</Words>
  <Application>Microsoft Office PowerPoint</Application>
  <PresentationFormat>On-screen Show (4:3)</PresentationFormat>
  <Paragraphs>164</Paragraphs>
  <Slides>31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PowerPoint Presentation</vt:lpstr>
      <vt:lpstr>Contents</vt:lpstr>
      <vt:lpstr>Image Stitching: Introduction</vt:lpstr>
      <vt:lpstr>Image Stitching: Equalization</vt:lpstr>
      <vt:lpstr>Image Stitching: SIFT</vt:lpstr>
      <vt:lpstr>Image Stitching: SIFT</vt:lpstr>
      <vt:lpstr>Image Stitching: SIFT</vt:lpstr>
      <vt:lpstr>Image Stitching: SIFT</vt:lpstr>
      <vt:lpstr>Image Stitching: RANSAC</vt:lpstr>
      <vt:lpstr>Image Stitching: RANSAC</vt:lpstr>
      <vt:lpstr>Image Stitching: Image Blending</vt:lpstr>
      <vt:lpstr>Image Stitching: Implementation</vt:lpstr>
      <vt:lpstr>Image Stitching: Results</vt:lpstr>
      <vt:lpstr>Image Stitching: Results</vt:lpstr>
      <vt:lpstr>Image Stitching: Results</vt:lpstr>
      <vt:lpstr>Image Stitching: Results</vt:lpstr>
      <vt:lpstr>Image Inpainting: Introduction</vt:lpstr>
      <vt:lpstr>Image Inpainting: Algorithm</vt:lpstr>
      <vt:lpstr>Image Inpainting: Algorithm</vt:lpstr>
      <vt:lpstr>Image Inpainting: Implementation</vt:lpstr>
      <vt:lpstr>Image Inpainting: Results: Mode 1</vt:lpstr>
      <vt:lpstr>Image Inpainting: Results: Mode 1</vt:lpstr>
      <vt:lpstr>Image Inpainting: Results: Mode 1</vt:lpstr>
      <vt:lpstr>Image Inpainting: Results: Mode 1</vt:lpstr>
      <vt:lpstr>Image Inpainting: Results: Mode 1</vt:lpstr>
      <vt:lpstr>Image Inpainting: Results: Mode 2</vt:lpstr>
      <vt:lpstr>Image Inpainting: Results: Mode 2</vt:lpstr>
      <vt:lpstr>Image Inpainting: Results: Mode 2</vt:lpstr>
      <vt:lpstr>Image Inpainting: Results: Mode 3</vt:lpstr>
      <vt:lpstr>Image Inpainting: Android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2015-05-10T05:05:47Z</dcterms:created>
  <dcterms:modified xsi:type="dcterms:W3CDTF">2015-05-21T02:25:41Z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